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9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94022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06168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72"/>
              </a:spcBef>
              <a:defRPr sz="2800"/>
            </a:lvl1pPr>
            <a:lvl2pPr>
              <a:lnSpc>
                <a:spcPct val="100000"/>
              </a:lnSpc>
              <a:spcBef>
                <a:spcPts val="672"/>
              </a:spcBef>
              <a:defRPr sz="2800"/>
            </a:lvl2pPr>
            <a:lvl3pPr>
              <a:lnSpc>
                <a:spcPct val="100000"/>
              </a:lnSpc>
              <a:spcBef>
                <a:spcPts val="672"/>
              </a:spcBef>
              <a:defRPr sz="2800"/>
            </a:lvl3pPr>
            <a:lvl4pPr>
              <a:lnSpc>
                <a:spcPct val="100000"/>
              </a:lnSpc>
              <a:spcBef>
                <a:spcPts val="672"/>
              </a:spcBef>
              <a:defRPr sz="2800"/>
            </a:lvl4pPr>
            <a:lvl5pPr>
              <a:lnSpc>
                <a:spcPct val="100000"/>
              </a:lnSpc>
              <a:spcBef>
                <a:spcPts val="672"/>
              </a:spcBef>
              <a:defRPr sz="2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</a:t>
            </a:r>
            <a:r>
              <a:rPr lang="hu-HU" sz="1400" dirty="0" smtClean="0"/>
              <a:t>11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07072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zövegdoboz 6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07026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9563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3292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4599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</a:t>
            </a:r>
            <a:r>
              <a:rPr lang="hu-HU" sz="1400" dirty="0" smtClean="0"/>
              <a:t>11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41255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215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7165075" y="6356351"/>
            <a:ext cx="1350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BDE86A3-85FC-46A9-BE7D-668EC6A2B825}" type="slidenum">
              <a:rPr lang="hu-HU" sz="1400" smtClean="0"/>
              <a:pPr algn="r"/>
              <a:t>‹#›</a:t>
            </a:fld>
            <a:r>
              <a:rPr lang="hu-HU" sz="1400" dirty="0" smtClean="0"/>
              <a:t>/10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02652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41F0-4431-49DE-8538-21757B1680B2}" type="datetimeFigureOut">
              <a:rPr lang="hu-HU" smtClean="0"/>
              <a:t>2020. 03. 20.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A774-8BC4-4553-A351-DEBB5C944D9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12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Osztás számítás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Gyakorló feladatok – 2. rész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14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hu-HU" u="sng" dirty="0" smtClean="0"/>
              <a:t>Megoldás:</a:t>
            </a:r>
          </a:p>
          <a:p>
            <a:pPr marL="0" indent="0">
              <a:buNone/>
            </a:pPr>
            <a:r>
              <a:rPr lang="hu-HU" dirty="0" smtClean="0"/>
              <a:t>a) osztószám → z’ = 180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c)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d)  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1115616" y="2060848"/>
          <a:ext cx="277101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gyenlet" r:id="rId3" imgW="1231560" imgH="393480" progId="Equation.3">
                  <p:embed/>
                </p:oleObj>
              </mc:Choice>
              <mc:Fallback>
                <p:oleObj name="Egyenlet" r:id="rId3" imgW="1231560" imgH="39348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2060848"/>
                        <a:ext cx="277101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/>
          </p:nvPr>
        </p:nvGraphicFramePr>
        <p:xfrm>
          <a:off x="1126702" y="3068960"/>
          <a:ext cx="6397626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gyenlet" r:id="rId5" imgW="2844720" imgH="393480" progId="Equation.3">
                  <p:embed/>
                </p:oleObj>
              </mc:Choice>
              <mc:Fallback>
                <p:oleObj name="Egyenlet" r:id="rId5" imgW="2844720" imgH="393480" progId="Equation.3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6702" y="3068960"/>
                        <a:ext cx="6397626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/>
          </p:nvPr>
        </p:nvGraphicFramePr>
        <p:xfrm>
          <a:off x="1080268" y="4019550"/>
          <a:ext cx="75961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gyenlet" r:id="rId7" imgW="3377880" imgH="444240" progId="Equation.3">
                  <p:embed/>
                </p:oleObj>
              </mc:Choice>
              <mc:Fallback>
                <p:oleObj name="Egyenlet" r:id="rId7" imgW="3377880" imgH="444240" progId="Equation.3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268" y="4019550"/>
                        <a:ext cx="75961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1403648" y="5157192"/>
            <a:ext cx="6984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dirty="0" smtClean="0"/>
              <a:t>z</a:t>
            </a:r>
            <a:r>
              <a:rPr lang="hu-HU" sz="2500" baseline="-25000" dirty="0"/>
              <a:t>1</a:t>
            </a:r>
            <a:r>
              <a:rPr lang="hu-HU" sz="2500" dirty="0" smtClean="0"/>
              <a:t>=32		z</a:t>
            </a:r>
            <a:r>
              <a:rPr lang="hu-HU" sz="2500" baseline="-25000" dirty="0"/>
              <a:t>2</a:t>
            </a:r>
            <a:r>
              <a:rPr lang="hu-HU" sz="2500" dirty="0" smtClean="0"/>
              <a:t>=24</a:t>
            </a:r>
            <a:r>
              <a:rPr lang="hu-HU" sz="2500" dirty="0"/>
              <a:t>	</a:t>
            </a:r>
            <a:r>
              <a:rPr lang="hu-HU" sz="2500" dirty="0" smtClean="0"/>
              <a:t>	z</a:t>
            </a:r>
            <a:r>
              <a:rPr lang="hu-HU" sz="2500" baseline="-25000" dirty="0"/>
              <a:t>3</a:t>
            </a:r>
            <a:r>
              <a:rPr lang="hu-HU" sz="2500" dirty="0" smtClean="0"/>
              <a:t>=40</a:t>
            </a:r>
            <a:r>
              <a:rPr lang="hu-HU" sz="2500" dirty="0"/>
              <a:t>	</a:t>
            </a:r>
            <a:r>
              <a:rPr lang="hu-HU" sz="2500" dirty="0" smtClean="0"/>
              <a:t>	z</a:t>
            </a:r>
            <a:r>
              <a:rPr lang="hu-HU" sz="2500" baseline="-25000" dirty="0" smtClean="0"/>
              <a:t>4</a:t>
            </a:r>
            <a:r>
              <a:rPr lang="hu-HU" sz="2500" dirty="0" smtClean="0"/>
              <a:t>=48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33823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4294967295"/>
          </p:nvPr>
        </p:nvSpPr>
        <p:spPr>
          <a:xfrm>
            <a:off x="431540" y="332656"/>
            <a:ext cx="8280920" cy="109438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hu-HU" altLang="hu-HU" sz="2800" dirty="0" smtClean="0">
                <a:latin typeface="Times New Roman" pitchFamily="18" charset="0"/>
                <a:cs typeface="Times New Roman" pitchFamily="18" charset="0"/>
              </a:rPr>
              <a:t>A váltókerekek elrendezése különféle áttételeknél és fogásirányoknál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529" y="1312515"/>
            <a:ext cx="6390831" cy="535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5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10444"/>
            <a:ext cx="8229600" cy="463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i="1" dirty="0" smtClean="0"/>
              <a:t>1. példa:</a:t>
            </a:r>
          </a:p>
          <a:p>
            <a:pPr marL="0" indent="0">
              <a:buNone/>
            </a:pPr>
            <a:r>
              <a:rPr lang="hu-HU" dirty="0" smtClean="0"/>
              <a:t>Legyen a beállítandó osztás </a:t>
            </a:r>
            <a:r>
              <a:rPr lang="hu-HU" i="1" dirty="0" smtClean="0"/>
              <a:t>z=51</a:t>
            </a:r>
            <a:r>
              <a:rPr lang="hu-HU" dirty="0" smtClean="0"/>
              <a:t>. Ilyen furatsor az osztótárcsán nem található.</a:t>
            </a:r>
          </a:p>
          <a:p>
            <a:r>
              <a:rPr lang="hu-HU" dirty="0" smtClean="0"/>
              <a:t>Először meghatározzuk a beállítandó osztáshoz közel eső </a:t>
            </a:r>
            <a:r>
              <a:rPr lang="hu-HU" i="1" dirty="0" smtClean="0"/>
              <a:t>z</a:t>
            </a:r>
            <a:r>
              <a:rPr lang="hu-HU" i="1" baseline="-25000" dirty="0" smtClean="0"/>
              <a:t>1</a:t>
            </a:r>
            <a:r>
              <a:rPr lang="hu-HU" i="1" dirty="0" smtClean="0"/>
              <a:t>=50</a:t>
            </a:r>
            <a:r>
              <a:rPr lang="hu-HU" dirty="0" smtClean="0"/>
              <a:t> osztáshoz elvégzendő forgatókar elfordulását egyszerű osztással:</a:t>
            </a:r>
          </a:p>
          <a:p>
            <a:endParaRPr lang="hu-HU" dirty="0" smtClean="0"/>
          </a:p>
          <a:p>
            <a:endParaRPr lang="hu-HU" dirty="0"/>
          </a:p>
          <a:p>
            <a:pPr marL="530225" indent="0">
              <a:buNone/>
            </a:pPr>
            <a:r>
              <a:rPr lang="hu-HU" dirty="0" smtClean="0"/>
              <a:t>tehát a 20-as soron 16 lépés.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2482384" y="4461524"/>
          <a:ext cx="337122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gyenlet" r:id="rId3" imgW="1498320" imgH="393480" progId="Equation.3">
                  <p:embed/>
                </p:oleObj>
              </mc:Choice>
              <mc:Fallback>
                <p:oleObj name="Egyenlet" r:id="rId3" imgW="1498320" imgH="39348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2384" y="4461524"/>
                        <a:ext cx="337122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1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84684"/>
            <a:ext cx="8229600" cy="5688632"/>
          </a:xfrm>
        </p:spPr>
        <p:txBody>
          <a:bodyPr>
            <a:normAutofit/>
          </a:bodyPr>
          <a:lstStyle/>
          <a:p>
            <a:r>
              <a:rPr lang="hu-HU" dirty="0" smtClean="0"/>
              <a:t>Az osztóorsó helyes elfordulásához az osztótárcsa kiegészítő elfordulása szükséges.</a:t>
            </a:r>
            <a:br>
              <a:rPr lang="hu-HU" dirty="0" smtClean="0"/>
            </a:br>
            <a:r>
              <a:rPr lang="hu-HU" dirty="0" smtClean="0"/>
              <a:t>A cserekerék áttétel: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negatív előjel azt jelenti, hogy az osztótárcsát a forgatókarral ellentétes irányba kell forgatni.</a:t>
            </a:r>
          </a:p>
          <a:p>
            <a:r>
              <a:rPr lang="hu-HU" dirty="0" smtClean="0"/>
              <a:t>Ennek </a:t>
            </a:r>
            <a:r>
              <a:rPr lang="hu-HU" dirty="0"/>
              <a:t>megfelelően a kiszámított két cserekerék közé két tetszőleges fogszámú </a:t>
            </a:r>
            <a:r>
              <a:rPr lang="hu-HU" dirty="0" err="1"/>
              <a:t>közlőkereket</a:t>
            </a:r>
            <a:r>
              <a:rPr lang="hu-HU" dirty="0"/>
              <a:t> kell felszerelni.</a:t>
            </a:r>
          </a:p>
          <a:p>
            <a:pPr marL="633413" indent="0">
              <a:buNone/>
            </a:pPr>
            <a:r>
              <a:rPr lang="hu-HU" b="1" i="1" dirty="0" smtClean="0">
                <a:solidFill>
                  <a:srgbClr val="FF0000"/>
                </a:solidFill>
              </a:rPr>
              <a:t>(Csak ha negatív érték jött ki!!!)</a:t>
            </a: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612775" y="2204864"/>
          <a:ext cx="7972020" cy="99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gyenlet" r:id="rId3" imgW="3543120" imgH="444240" progId="Equation.3">
                  <p:embed/>
                </p:oleObj>
              </mc:Choice>
              <mc:Fallback>
                <p:oleObj name="Egyenlet" r:id="rId3" imgW="3543120" imgH="44424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2775" y="2204864"/>
                        <a:ext cx="7972020" cy="9995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8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/>
          <a:lstStyle/>
          <a:p>
            <a:pPr marL="457200" indent="-457200"/>
            <a:r>
              <a:rPr lang="hu-HU" u="sng" dirty="0"/>
              <a:t>Cserekerék fogszámok:</a:t>
            </a:r>
          </a:p>
          <a:p>
            <a:pPr marL="514350" lvl="1" indent="0">
              <a:buNone/>
            </a:pPr>
            <a:r>
              <a:rPr lang="hu-HU" dirty="0"/>
              <a:t>20, 24, 25, 27, 28, 30, 32, 36, 40, 45, 48, 50, 56, 60, 70, 75, 80, 88, 90, 100, 112, 120, 127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rendelkezésre álló cserekerék készlet ismeretében a konkrét áttétel:</a:t>
            </a:r>
          </a:p>
          <a:p>
            <a:pPr marL="0" indent="0">
              <a:buNone/>
            </a:pPr>
            <a:endParaRPr lang="hu-HU" sz="1400" dirty="0" smtClean="0"/>
          </a:p>
          <a:p>
            <a:pPr marL="6724650" indent="0">
              <a:buNone/>
            </a:pPr>
            <a:r>
              <a:rPr lang="hu-HU" dirty="0" smtClean="0"/>
              <a:t>(+) vagy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		   (-)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1979712" y="3135688"/>
          <a:ext cx="5228550" cy="108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gyenlet" r:id="rId3" imgW="2323800" imgH="482400" progId="Equation.3">
                  <p:embed/>
                </p:oleObj>
              </mc:Choice>
              <mc:Fallback>
                <p:oleObj name="Egyenlet" r:id="rId3" imgW="2323800" imgH="48240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3135688"/>
                        <a:ext cx="5228550" cy="108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/>
          </p:nvPr>
        </p:nvGraphicFramePr>
        <p:xfrm>
          <a:off x="1907704" y="4301668"/>
          <a:ext cx="4229010" cy="99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gyenlet" r:id="rId5" imgW="1879560" imgH="444240" progId="Equation.3">
                  <p:embed/>
                </p:oleObj>
              </mc:Choice>
              <mc:Fallback>
                <p:oleObj name="Egyenlet" r:id="rId5" imgW="1879560" imgH="444240" progId="Equation.3">
                  <p:embed/>
                  <p:pic>
                    <p:nvPicPr>
                      <p:cNvPr id="6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301668"/>
                        <a:ext cx="4229010" cy="999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/>
          </p:nvPr>
        </p:nvGraphicFramePr>
        <p:xfrm>
          <a:off x="1704975" y="5373216"/>
          <a:ext cx="545623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gyenlet" r:id="rId7" imgW="2425680" imgH="520560" progId="Equation.3">
                  <p:embed/>
                </p:oleObj>
              </mc:Choice>
              <mc:Fallback>
                <p:oleObj name="Egyenlet" r:id="rId7" imgW="2425680" imgH="520560" progId="Equation.3">
                  <p:embed/>
                  <p:pic>
                    <p:nvPicPr>
                      <p:cNvPr id="7" name="Objektum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04975" y="5373216"/>
                        <a:ext cx="5456238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40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u-HU" i="1" dirty="0" smtClean="0"/>
              <a:t>2. példa</a:t>
            </a:r>
          </a:p>
          <a:p>
            <a:pPr marL="400050" lvl="1" indent="0">
              <a:buNone/>
            </a:pPr>
            <a:r>
              <a:rPr lang="hu-HU" dirty="0" smtClean="0"/>
              <a:t>Fogaskereket (z = 61) </a:t>
            </a:r>
            <a:r>
              <a:rPr lang="hu-HU" dirty="0"/>
              <a:t>egyetemes marógépen, egyetemes osztókészülék alkalmazásával készítjük el. </a:t>
            </a:r>
            <a:r>
              <a:rPr lang="hu-HU" dirty="0" smtClean="0"/>
              <a:t>Határozd meg </a:t>
            </a:r>
            <a:r>
              <a:rPr lang="hu-HU" dirty="0"/>
              <a:t>az osztás elvégzéséhez szükséges beállítási adatokat!</a:t>
            </a:r>
          </a:p>
          <a:p>
            <a:pPr marL="400050" lvl="1" indent="0">
              <a:buNone/>
            </a:pPr>
            <a:r>
              <a:rPr lang="hu-HU" dirty="0"/>
              <a:t>Az </a:t>
            </a:r>
            <a:r>
              <a:rPr lang="hu-HU" dirty="0" smtClean="0"/>
              <a:t>osztófej állandó</a:t>
            </a:r>
            <a:r>
              <a:rPr lang="hu-HU" dirty="0"/>
              <a:t>: C = 40</a:t>
            </a:r>
          </a:p>
          <a:p>
            <a:pPr marL="400050" lvl="1" indent="0">
              <a:buNone/>
            </a:pPr>
            <a:r>
              <a:rPr lang="hu-HU" dirty="0"/>
              <a:t>A rendelkezésre álló osztótárcsák lyukszámai: 15, 16, 17, 18, 19, 20, 21, 23, 27, 29, 31, 33, 37, 39, 41, 43, 47, </a:t>
            </a:r>
            <a:r>
              <a:rPr lang="hu-HU" dirty="0" smtClean="0"/>
              <a:t>49</a:t>
            </a:r>
          </a:p>
          <a:p>
            <a:pPr marL="40005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952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64250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dirty="0"/>
              <a:t>A feladat egyszerű osztással nem végezhető el. </a:t>
            </a:r>
            <a:r>
              <a:rPr lang="hu-HU" dirty="0" smtClean="0"/>
              <a:t>mert:</a:t>
            </a:r>
          </a:p>
          <a:p>
            <a:pPr marL="0" lvl="1" indent="0">
              <a:buNone/>
            </a:pPr>
            <a:endParaRPr lang="hu-HU" dirty="0" smtClean="0"/>
          </a:p>
          <a:p>
            <a:pPr marL="0" lvl="1" indent="0">
              <a:buNone/>
            </a:pPr>
            <a:r>
              <a:rPr lang="hu-HU" dirty="0"/>
              <a:t>	</a:t>
            </a:r>
            <a:r>
              <a:rPr lang="hu-HU" dirty="0" smtClean="0"/>
              <a:t>	ilyen tárcsa </a:t>
            </a:r>
            <a:r>
              <a:rPr lang="hu-HU" dirty="0" smtClean="0"/>
              <a:t>nincs (61 lyukszámú!)</a:t>
            </a:r>
            <a:endParaRPr lang="hu-HU" dirty="0" smtClean="0"/>
          </a:p>
          <a:p>
            <a:pPr marL="0" lvl="1" indent="0">
              <a:buNone/>
            </a:pPr>
            <a:endParaRPr lang="hu-HU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hu-HU" dirty="0" smtClean="0"/>
              <a:t>Legyen z’ = 60</a:t>
            </a:r>
          </a:p>
          <a:p>
            <a:pPr marL="442913" lvl="7" indent="0">
              <a:lnSpc>
                <a:spcPct val="200000"/>
              </a:lnSpc>
              <a:buNone/>
            </a:pPr>
            <a:r>
              <a:rPr lang="hu-HU" dirty="0" smtClean="0"/>
              <a:t>				</a:t>
            </a:r>
            <a:r>
              <a:rPr lang="hu-HU" sz="2800" dirty="0"/>
              <a:t>a</a:t>
            </a:r>
            <a:r>
              <a:rPr lang="hu-HU" sz="2800" dirty="0" smtClean="0"/>
              <a:t>zaz </a:t>
            </a:r>
            <a:r>
              <a:rPr lang="hu-HU" sz="2800" dirty="0"/>
              <a:t>a 21-es lyukkörön 14 lyukosztás elvégzésével valósítható meg a feladat.</a:t>
            </a:r>
          </a:p>
          <a:p>
            <a:pPr marL="3200400" lvl="7" indent="0">
              <a:buNone/>
            </a:pP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/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gyenlet" r:id="rId3" imgW="114120" imgH="215640" progId="Equation.3">
                  <p:embed/>
                </p:oleObj>
              </mc:Choice>
              <mc:Fallback>
                <p:oleObj name="Egyenlet" r:id="rId3" imgW="114120" imgH="215640" progId="Equation.3">
                  <p:embed/>
                  <p:pic>
                    <p:nvPicPr>
                      <p:cNvPr id="5" name="Objektum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388022"/>
              </p:ext>
            </p:extLst>
          </p:nvPr>
        </p:nvGraphicFramePr>
        <p:xfrm>
          <a:off x="899592" y="2321539"/>
          <a:ext cx="1171260" cy="88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gyenlet" r:id="rId5" imgW="520560" imgH="393480" progId="Equation.3">
                  <p:embed/>
                </p:oleObj>
              </mc:Choice>
              <mc:Fallback>
                <p:oleObj name="Egyenlet" r:id="rId5" imgW="520560" imgH="393480" progId="Equation.3">
                  <p:embed/>
                  <p:pic>
                    <p:nvPicPr>
                      <p:cNvPr id="6" name="Objektum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2321539"/>
                        <a:ext cx="1171260" cy="885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71611"/>
              </p:ext>
            </p:extLst>
          </p:nvPr>
        </p:nvGraphicFramePr>
        <p:xfrm>
          <a:off x="985019" y="4087882"/>
          <a:ext cx="30829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gyenlet" r:id="rId7" imgW="1371600" imgH="393480" progId="Equation.3">
                  <p:embed/>
                </p:oleObj>
              </mc:Choice>
              <mc:Fallback>
                <p:oleObj name="Egyenlet" r:id="rId7" imgW="1371600" imgH="393480" progId="Equation.3">
                  <p:embed/>
                  <p:pic>
                    <p:nvPicPr>
                      <p:cNvPr id="7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019" y="4087882"/>
                        <a:ext cx="30829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9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620688"/>
                <a:ext cx="8568952" cy="5505475"/>
              </a:xfrm>
            </p:spPr>
            <p:txBody>
              <a:bodyPr>
                <a:noAutofit/>
              </a:bodyPr>
              <a:lstStyle/>
              <a:p>
                <a:r>
                  <a:rPr lang="hu-HU" dirty="0" smtClean="0"/>
                  <a:t>Cserekerék számítás: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𝑐𝑠</m:t>
                          </m:r>
                        </m:sub>
                      </m:sSub>
                      <m:r>
                        <a:rPr lang="hu-HU" sz="260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hu-HU" sz="26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hu-HU" sz="26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hu-HU" sz="260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u-HU" sz="2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𝑧</m:t>
                          </m:r>
                        </m:e>
                      </m:d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21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60−61</m:t>
                          </m:r>
                        </m:e>
                      </m:d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14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21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2∙7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3∙7</m:t>
                          </m:r>
                        </m:den>
                      </m:f>
                      <m:r>
                        <a:rPr lang="hu-HU" sz="2600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hu-HU" sz="2600" dirty="0" smtClean="0"/>
              </a:p>
              <a:p>
                <a:pPr marL="0" indent="0">
                  <a:buNone/>
                </a:pPr>
                <a:endParaRPr lang="hu-HU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sz="260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2∙7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3∙7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2∙16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3∙16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7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32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24</m:t>
                          </m:r>
                        </m:den>
                      </m:f>
                      <m:r>
                        <a:rPr lang="hu-HU" sz="2600" b="0" i="1" smtClean="0">
                          <a:latin typeface="Cambria Math" panose="02040503050406030204" pitchFamily="18" charset="0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24</m:t>
                          </m:r>
                        </m:num>
                        <m:den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hu-HU" sz="2600" dirty="0" smtClean="0"/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/>
                  <a:t>	</a:t>
                </a:r>
                <a:r>
                  <a:rPr lang="hu-HU" dirty="0" smtClean="0"/>
                  <a:t>z</a:t>
                </a:r>
                <a:r>
                  <a:rPr lang="hu-HU" baseline="-25000" dirty="0" smtClean="0"/>
                  <a:t>1</a:t>
                </a:r>
                <a:r>
                  <a:rPr lang="hu-HU" dirty="0" smtClean="0"/>
                  <a:t>=32</a:t>
                </a:r>
                <a:r>
                  <a:rPr lang="hu-HU" dirty="0"/>
                  <a:t>		z</a:t>
                </a:r>
                <a:r>
                  <a:rPr lang="hu-HU" baseline="-25000" dirty="0"/>
                  <a:t>2</a:t>
                </a:r>
                <a:r>
                  <a:rPr lang="hu-HU" dirty="0"/>
                  <a:t>=24		</a:t>
                </a:r>
                <a:r>
                  <a:rPr lang="hu-HU" dirty="0" smtClean="0"/>
                  <a:t>z</a:t>
                </a:r>
                <a:r>
                  <a:rPr lang="hu-HU" baseline="-25000" dirty="0" smtClean="0"/>
                  <a:t>3</a:t>
                </a:r>
                <a:r>
                  <a:rPr lang="hu-HU" dirty="0" smtClean="0"/>
                  <a:t>=24</a:t>
                </a:r>
                <a:r>
                  <a:rPr lang="hu-HU" dirty="0"/>
                  <a:t>		</a:t>
                </a:r>
                <a:r>
                  <a:rPr lang="hu-HU" dirty="0" smtClean="0"/>
                  <a:t>z</a:t>
                </a:r>
                <a:r>
                  <a:rPr lang="hu-HU" baseline="-25000" dirty="0" smtClean="0"/>
                  <a:t>4</a:t>
                </a:r>
                <a:r>
                  <a:rPr lang="hu-HU" dirty="0" smtClean="0"/>
                  <a:t>=48</a:t>
                </a:r>
              </a:p>
              <a:p>
                <a:pPr marL="0" indent="0">
                  <a:buNone/>
                </a:pPr>
                <a:endParaRPr lang="hu-HU" sz="1800" dirty="0" smtClean="0"/>
              </a:p>
              <a:p>
                <a:pPr marL="442913" indent="0">
                  <a:buNone/>
                </a:pPr>
                <a:r>
                  <a:rPr lang="hu-HU" b="1" i="1" dirty="0" smtClean="0">
                    <a:solidFill>
                      <a:srgbClr val="FF0000"/>
                    </a:solidFill>
                  </a:rPr>
                  <a:t>A </a:t>
                </a:r>
                <a:r>
                  <a:rPr lang="hu-HU" b="1" i="1" dirty="0">
                    <a:solidFill>
                      <a:srgbClr val="FF0000"/>
                    </a:solidFill>
                  </a:rPr>
                  <a:t>negatív előjel miatt az osztótárcsának a karral ellentétes irányban kell </a:t>
                </a:r>
                <a:r>
                  <a:rPr lang="hu-HU" b="1" i="1" dirty="0" smtClean="0">
                    <a:solidFill>
                      <a:srgbClr val="FF0000"/>
                    </a:solidFill>
                  </a:rPr>
                  <a:t>forogni</a:t>
                </a:r>
                <a:r>
                  <a:rPr lang="hu-HU" b="1" i="1" dirty="0">
                    <a:solidFill>
                      <a:srgbClr val="FF0000"/>
                    </a:solidFill>
                  </a:rPr>
                  <a:t>!</a:t>
                </a:r>
                <a:endParaRPr lang="hu-HU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620688"/>
                <a:ext cx="8568952" cy="5505475"/>
              </a:xfrm>
              <a:blipFill>
                <a:blip r:embed="rId2"/>
                <a:stretch>
                  <a:fillRect l="-1280" t="-1107" b="-22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1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i="1" dirty="0" smtClean="0"/>
              <a:t>3. példa</a:t>
            </a:r>
          </a:p>
          <a:p>
            <a:pPr marL="400050" lvl="1" indent="0">
              <a:buNone/>
            </a:pPr>
            <a:r>
              <a:rPr lang="hu-HU" dirty="0" smtClean="0"/>
              <a:t>Differenciál osztás számítás egyetemes osztófej használatához.</a:t>
            </a:r>
          </a:p>
          <a:p>
            <a:pPr marL="0" indent="0">
              <a:buNone/>
            </a:pPr>
            <a:r>
              <a:rPr lang="hu-HU" dirty="0" smtClean="0"/>
              <a:t>Adatok:</a:t>
            </a:r>
          </a:p>
          <a:p>
            <a:pPr marL="857250" lvl="1" indent="-457200"/>
            <a:r>
              <a:rPr lang="hu-HU" dirty="0" smtClean="0"/>
              <a:t>a készítendő osztás		t = 175</a:t>
            </a:r>
          </a:p>
          <a:p>
            <a:pPr marL="857250" lvl="1" indent="-457200"/>
            <a:r>
              <a:rPr lang="hu-HU" dirty="0" smtClean="0"/>
              <a:t>az osztófej állandó		C =40</a:t>
            </a:r>
          </a:p>
          <a:p>
            <a:pPr marL="400050" lvl="1" indent="0">
              <a:buNone/>
            </a:pPr>
            <a:r>
              <a:rPr lang="hu-HU" dirty="0" smtClean="0"/>
              <a:t>(Cserekerekek: 24, </a:t>
            </a:r>
            <a:r>
              <a:rPr lang="hu-HU" dirty="0" err="1" smtClean="0"/>
              <a:t>24</a:t>
            </a:r>
            <a:r>
              <a:rPr lang="hu-HU" dirty="0" smtClean="0"/>
              <a:t>, 28, </a:t>
            </a:r>
            <a:r>
              <a:rPr lang="hu-HU" dirty="0" err="1" smtClean="0"/>
              <a:t>28</a:t>
            </a:r>
            <a:r>
              <a:rPr lang="hu-HU" dirty="0" smtClean="0"/>
              <a:t>, 30, 32, 36, 39, 40, 44, 48, </a:t>
            </a:r>
            <a:r>
              <a:rPr lang="hu-HU" dirty="0" err="1" smtClean="0"/>
              <a:t>48</a:t>
            </a:r>
            <a:r>
              <a:rPr lang="hu-HU" dirty="0" smtClean="0"/>
              <a:t>, 56, 64, 66, 68, 72, 76, 78, 80, 84, 86, 90, 96, 100, 112, 127)</a:t>
            </a:r>
          </a:p>
        </p:txBody>
      </p:sp>
    </p:spTree>
    <p:extLst>
      <p:ext uri="{BB962C8B-B14F-4D97-AF65-F5344CB8AC3E}">
        <p14:creationId xmlns:p14="http://schemas.microsoft.com/office/powerpoint/2010/main" val="29999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/>
              <a:t>Feladat: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alkalmas osztószám választás,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hajtókar fordulatszám kiszámítása a választott osztószámhoz,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differencia érték kiszámítása,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szükséges cserekerekek fogszámának meghatározása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6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0E3B00A7-3447-4E96-AF00-B48763D63667}" vid="{C0F36428-8C55-4AD0-8C8E-EB397005D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Saját</Template>
  <TotalTime>5</TotalTime>
  <Words>565</Words>
  <Application>Microsoft Office PowerPoint</Application>
  <PresentationFormat>Diavetítés a képernyőre (4:3 oldalarány)</PresentationFormat>
  <Paragraphs>62</Paragraphs>
  <Slides>11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Office-téma</vt:lpstr>
      <vt:lpstr>Egyenlet</vt:lpstr>
      <vt:lpstr>Osztás számítás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Osztás számítás</dc:title>
  <dc:creator>Csonka György</dc:creator>
  <cp:lastModifiedBy>Csonka György</cp:lastModifiedBy>
  <cp:revision>2</cp:revision>
  <dcterms:created xsi:type="dcterms:W3CDTF">2020-03-18T10:32:06Z</dcterms:created>
  <dcterms:modified xsi:type="dcterms:W3CDTF">2020-03-20T10:03:48Z</dcterms:modified>
</cp:coreProperties>
</file>